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3%20i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/>
      <c:barChart>
        <c:barDir val="col"/>
        <c:grouping val="clustered"/>
        <c:ser>
          <c:idx val="0"/>
          <c:order val="0"/>
          <c:tx>
            <c:strRef>
              <c:f>'[Chart 3 in Microsoft Office PowerPoint]Sheet1'!$B$1</c:f>
              <c:strCache>
                <c:ptCount val="1"/>
                <c:pt idx="0">
                  <c:v>Week 1</c:v>
                </c:pt>
              </c:strCache>
            </c:strRef>
          </c:tx>
          <c:spPr>
            <a:solidFill>
              <a:srgbClr val="005696"/>
            </a:solidFill>
            <a:ln>
              <a:solidFill>
                <a:srgbClr val="005696"/>
              </a:solidFill>
            </a:ln>
          </c:spPr>
          <c:dLbls>
            <c:numFmt formatCode="0%" sourceLinked="0"/>
            <c:showVal val="1"/>
          </c:dLbls>
          <c:cat>
            <c:strRef>
              <c:f>'[Chart 3 in Microsoft Office PowerPoint]Sheet1'!$A$2:$A$3</c:f>
              <c:strCache>
                <c:ptCount val="2"/>
                <c:pt idx="0">
                  <c:v>Overall Skin Firmness</c:v>
                </c:pt>
                <c:pt idx="1">
                  <c:v>Firmness around eyes</c:v>
                </c:pt>
              </c:strCache>
            </c:strRef>
          </c:cat>
          <c:val>
            <c:numRef>
              <c:f>'[Chart 3 in Microsoft Office PowerPoint]Sheet1'!$B$2:$B$3</c:f>
              <c:numCache>
                <c:formatCode>0.00%</c:formatCode>
                <c:ptCount val="2"/>
                <c:pt idx="0">
                  <c:v>0.17700000000000013</c:v>
                </c:pt>
                <c:pt idx="1">
                  <c:v>0.21300000000000013</c:v>
                </c:pt>
              </c:numCache>
            </c:numRef>
          </c:val>
        </c:ser>
        <c:ser>
          <c:idx val="1"/>
          <c:order val="1"/>
          <c:tx>
            <c:strRef>
              <c:f>'[Chart 3 in Microsoft Office PowerPoint]Sheet1'!$C$1</c:f>
              <c:strCache>
                <c:ptCount val="1"/>
                <c:pt idx="0">
                  <c:v>Week 4</c:v>
                </c:pt>
              </c:strCache>
            </c:strRef>
          </c:tx>
          <c:spPr>
            <a:solidFill>
              <a:srgbClr val="638EA2"/>
            </a:solidFill>
          </c:spPr>
          <c:dLbls>
            <c:numFmt formatCode="0%" sourceLinked="0"/>
            <c:showVal val="1"/>
          </c:dLbls>
          <c:cat>
            <c:strRef>
              <c:f>'[Chart 3 in Microsoft Office PowerPoint]Sheet1'!$A$2:$A$3</c:f>
              <c:strCache>
                <c:ptCount val="2"/>
                <c:pt idx="0">
                  <c:v>Overall Skin Firmness</c:v>
                </c:pt>
                <c:pt idx="1">
                  <c:v>Firmness around eyes</c:v>
                </c:pt>
              </c:strCache>
            </c:strRef>
          </c:cat>
          <c:val>
            <c:numRef>
              <c:f>'[Chart 3 in Microsoft Office PowerPoint]Sheet1'!$C$2:$C$3</c:f>
              <c:numCache>
                <c:formatCode>0.00%</c:formatCode>
                <c:ptCount val="2"/>
                <c:pt idx="0">
                  <c:v>0.30000000000000027</c:v>
                </c:pt>
                <c:pt idx="1">
                  <c:v>0.40700000000000008</c:v>
                </c:pt>
              </c:numCache>
            </c:numRef>
          </c:val>
        </c:ser>
        <c:ser>
          <c:idx val="2"/>
          <c:order val="2"/>
          <c:tx>
            <c:strRef>
              <c:f>'[Chart 3 in Microsoft Office PowerPoint]Sheet1'!$D$1</c:f>
              <c:strCache>
                <c:ptCount val="1"/>
                <c:pt idx="0">
                  <c:v>Week 8</c:v>
                </c:pt>
              </c:strCache>
            </c:strRef>
          </c:tx>
          <c:spPr>
            <a:solidFill>
              <a:srgbClr val="8BCAD9"/>
            </a:solidFill>
          </c:spPr>
          <c:dLbls>
            <c:numFmt formatCode="0%" sourceLinked="0"/>
            <c:showVal val="1"/>
          </c:dLbls>
          <c:cat>
            <c:strRef>
              <c:f>'[Chart 3 in Microsoft Office PowerPoint]Sheet1'!$A$2:$A$3</c:f>
              <c:strCache>
                <c:ptCount val="2"/>
                <c:pt idx="0">
                  <c:v>Overall Skin Firmness</c:v>
                </c:pt>
                <c:pt idx="1">
                  <c:v>Firmness around eyes</c:v>
                </c:pt>
              </c:strCache>
            </c:strRef>
          </c:cat>
          <c:val>
            <c:numRef>
              <c:f>'[Chart 3 in Microsoft Office PowerPoint]Sheet1'!$D$2:$D$3</c:f>
              <c:numCache>
                <c:formatCode>0%</c:formatCode>
                <c:ptCount val="2"/>
                <c:pt idx="0" formatCode="0.00%">
                  <c:v>0.44100000000000023</c:v>
                </c:pt>
                <c:pt idx="1">
                  <c:v>0.55000000000000004</c:v>
                </c:pt>
              </c:numCache>
            </c:numRef>
          </c:val>
        </c:ser>
        <c:ser>
          <c:idx val="3"/>
          <c:order val="3"/>
          <c:tx>
            <c:strRef>
              <c:f>'[Chart 3 in Microsoft Office PowerPoint]Sheet1'!$E$1</c:f>
              <c:strCache>
                <c:ptCount val="1"/>
                <c:pt idx="0">
                  <c:v>Week 12</c:v>
                </c:pt>
              </c:strCache>
            </c:strRef>
          </c:tx>
          <c:spPr>
            <a:solidFill>
              <a:srgbClr val="2B98DB"/>
            </a:solidFill>
            <a:ln>
              <a:solidFill>
                <a:srgbClr val="2B98DB"/>
              </a:solidFill>
            </a:ln>
          </c:spPr>
          <c:dLbls>
            <c:numFmt formatCode="0%" sourceLinked="0"/>
            <c:showVal val="1"/>
          </c:dLbls>
          <c:cat>
            <c:strRef>
              <c:f>'[Chart 3 in Microsoft Office PowerPoint]Sheet1'!$A$2:$A$3</c:f>
              <c:strCache>
                <c:ptCount val="2"/>
                <c:pt idx="0">
                  <c:v>Overall Skin Firmness</c:v>
                </c:pt>
                <c:pt idx="1">
                  <c:v>Firmness around eyes</c:v>
                </c:pt>
              </c:strCache>
            </c:strRef>
          </c:cat>
          <c:val>
            <c:numRef>
              <c:f>'[Chart 3 in Microsoft Office PowerPoint]Sheet1'!$E$2:$E$3</c:f>
              <c:numCache>
                <c:formatCode>0.00%</c:formatCode>
                <c:ptCount val="2"/>
                <c:pt idx="0">
                  <c:v>0.53300000000000003</c:v>
                </c:pt>
                <c:pt idx="1">
                  <c:v>0.66400000000000081</c:v>
                </c:pt>
              </c:numCache>
            </c:numRef>
          </c:val>
        </c:ser>
        <c:axId val="62022784"/>
        <c:axId val="62024320"/>
      </c:barChart>
      <c:catAx>
        <c:axId val="62022784"/>
        <c:scaling>
          <c:orientation val="minMax"/>
        </c:scaling>
        <c:axPos val="b"/>
        <c:tickLblPos val="nextTo"/>
        <c:crossAx val="62024320"/>
        <c:crosses val="autoZero"/>
        <c:auto val="1"/>
        <c:lblAlgn val="ctr"/>
        <c:lblOffset val="100"/>
      </c:catAx>
      <c:valAx>
        <c:axId val="62024320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62022784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Week 1</c:v>
                </c:pt>
              </c:strCache>
            </c:strRef>
          </c:tx>
          <c:spPr>
            <a:solidFill>
              <a:srgbClr val="8BCAD9"/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2"/>
                <c:pt idx="0">
                  <c:v>Overall Skin Firmness</c:v>
                </c:pt>
                <c:pt idx="1">
                  <c:v>Firmness Around Eyes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0.55900000000000005</c:v>
                </c:pt>
                <c:pt idx="1">
                  <c:v>0.55900000000000005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12</c:v>
                </c:pt>
              </c:strCache>
            </c:strRef>
          </c:tx>
          <c:spPr>
            <a:solidFill>
              <a:srgbClr val="7998A6"/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2"/>
                <c:pt idx="0">
                  <c:v>Overall Skin Firmness</c:v>
                </c:pt>
                <c:pt idx="1">
                  <c:v>Firmness Around Eyes</c:v>
                </c:pt>
              </c:strCache>
            </c:strRef>
          </c:cat>
          <c:val>
            <c:numRef>
              <c:f>Sheet1!$C$2:$C$3</c:f>
              <c:numCache>
                <c:formatCode>0.00%</c:formatCode>
                <c:ptCount val="2"/>
                <c:pt idx="0">
                  <c:v>0.79400000000000004</c:v>
                </c:pt>
                <c:pt idx="1">
                  <c:v>0.79400000000000004</c:v>
                </c:pt>
              </c:numCache>
            </c:numRef>
          </c:val>
        </c:ser>
        <c:axId val="75013504"/>
        <c:axId val="75048832"/>
      </c:barChart>
      <c:catAx>
        <c:axId val="75013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060" baseline="0"/>
            </a:pPr>
            <a:endParaRPr lang="en-US"/>
          </a:p>
        </c:txPr>
        <c:crossAx val="75048832"/>
        <c:crosses val="autoZero"/>
        <c:auto val="1"/>
        <c:lblAlgn val="ctr"/>
        <c:lblOffset val="100"/>
      </c:catAx>
      <c:valAx>
        <c:axId val="75048832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300" baseline="0"/>
            </a:pPr>
            <a:endParaRPr lang="en-US"/>
          </a:p>
        </c:txPr>
        <c:crossAx val="750135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50" baseline="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2D06A-34E8-42DF-8687-F15DEC0A7FB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5FD5A-DCF5-4E09-8843-C8F5CE6EFD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6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260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629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7839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222375"/>
            <a:ext cx="7924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514600"/>
            <a:ext cx="2497138" cy="371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5338" y="2514600"/>
            <a:ext cx="2498725" cy="3714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87057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630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59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08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172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67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62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61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87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C8EA-B984-48CB-9EA3-89FE74EFCD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68D4-11AC-4557-AD8F-D20613E60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44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952500"/>
          </a:xfrm>
        </p:spPr>
        <p:txBody>
          <a:bodyPr/>
          <a:lstStyle/>
          <a:p>
            <a:pPr algn="ctr"/>
            <a:r>
              <a:rPr lang="en-US" sz="3200" dirty="0" smtClean="0"/>
              <a:t>Percent Improvement Over Baseline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5240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Self Perception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" y="1981200"/>
            <a:ext cx="3810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chemeClr val="folHlink"/>
              </a:buClr>
              <a:buSzPct val="90000"/>
              <a:buFontTx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  <a:ea typeface="ＭＳ Ｐゴシック" pitchFamily="-105" charset="-128"/>
                <a:cs typeface="Arial"/>
              </a:rPr>
              <a:t>A third-party contract research 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ＭＳ Ｐゴシック" pitchFamily="-105" charset="-128"/>
                <a:cs typeface="Arial"/>
              </a:rPr>
              <a:t>organization recruited 30 subjects who showed mild to moderate signs of 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ＭＳ Ｐゴシック" pitchFamily="-105" charset="-128"/>
                <a:cs typeface="Arial"/>
              </a:rPr>
              <a:t>ageing </a:t>
            </a:r>
            <a:r>
              <a:rPr kumimoji="0" lang="en-US" sz="17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  <a:ea typeface="ＭＳ Ｐゴシック" pitchFamily="-105" charset="-128"/>
                <a:cs typeface="Arial"/>
              </a:rPr>
              <a:t>(specifically lack of skin firmness) to use ageLOC Tru Face Essence Ultra twice daily for 12 weeks.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600" dirty="0" smtClean="0">
                <a:solidFill>
                  <a:srgbClr val="808080"/>
                </a:solidFill>
                <a:latin typeface="Arial"/>
                <a:cs typeface="Arial"/>
              </a:rPr>
              <a:t>By week 12, impressive percentage improvements over baseline were seen: </a:t>
            </a:r>
          </a:p>
          <a:p>
            <a:pPr marL="628650" indent="-285750">
              <a:lnSpc>
                <a:spcPct val="110000"/>
              </a:lnSpc>
              <a:buFont typeface="Arial"/>
              <a:buChar char="•"/>
            </a:pPr>
            <a:r>
              <a:rPr lang="en-US" sz="1700" kern="0" dirty="0" smtClean="0">
                <a:solidFill>
                  <a:srgbClr val="808080"/>
                </a:solidFill>
                <a:latin typeface="Arial"/>
                <a:ea typeface="ＭＳ Ｐゴシック" pitchFamily="-105" charset="-128"/>
                <a:cs typeface="Arial"/>
              </a:rPr>
              <a:t>53 percent in the overall appearance of skin firmness.</a:t>
            </a:r>
          </a:p>
          <a:p>
            <a:pPr marL="628650" indent="-285750">
              <a:lnSpc>
                <a:spcPct val="110000"/>
              </a:lnSpc>
              <a:buFont typeface="Arial"/>
              <a:buChar char="•"/>
            </a:pPr>
            <a:r>
              <a:rPr lang="en-US" sz="1700" kern="0" dirty="0" smtClean="0">
                <a:solidFill>
                  <a:srgbClr val="808080"/>
                </a:solidFill>
                <a:latin typeface="Arial"/>
                <a:ea typeface="ＭＳ Ｐゴシック" pitchFamily="-105" charset="-128"/>
                <a:cs typeface="Arial"/>
              </a:rPr>
              <a:t>66 percent in the appearance of </a:t>
            </a:r>
            <a:r>
              <a:rPr lang="en-US" sz="1600" dirty="0" smtClean="0">
                <a:solidFill>
                  <a:srgbClr val="808080"/>
                </a:solidFill>
                <a:latin typeface="Arial"/>
                <a:cs typeface="Arial"/>
              </a:rPr>
              <a:t>skin firmness </a:t>
            </a:r>
          </a:p>
          <a:p>
            <a:pPr marL="342900">
              <a:lnSpc>
                <a:spcPct val="110000"/>
              </a:lnSpc>
            </a:pPr>
            <a:r>
              <a:rPr lang="en-US" sz="1600" dirty="0">
                <a:solidFill>
                  <a:srgbClr val="80808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808080"/>
                </a:solidFill>
                <a:latin typeface="Arial"/>
                <a:cs typeface="Arial"/>
              </a:rPr>
              <a:t>around the eyes.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chemeClr val="folHlink"/>
              </a:buClr>
              <a:buSzPct val="90000"/>
              <a:buFontTx/>
              <a:buNone/>
              <a:tabLst/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ＭＳ Ｐゴシック" pitchFamily="-105" charset="-128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chemeClr val="folHlink"/>
              </a:buClr>
              <a:buSzPct val="90000"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/>
              <a:ea typeface="ＭＳ Ｐゴシック" pitchFamily="-105" charset="-128"/>
              <a:cs typeface="Arial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3962400" y="1905000"/>
          <a:ext cx="5181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79494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90600"/>
            <a:ext cx="9144000" cy="685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200" dirty="0" smtClean="0"/>
              <a:t>Percent of Subjects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3657600" cy="35052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700" dirty="0" smtClean="0">
                <a:solidFill>
                  <a:srgbClr val="808080"/>
                </a:solidFill>
                <a:latin typeface="Arial"/>
                <a:cs typeface="Arial"/>
              </a:rPr>
              <a:t>In the same study, over 55% of the subjects reported improvements both in the appearance of firmness overall and around the eyes in as little as one week.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700" dirty="0" smtClean="0">
                <a:solidFill>
                  <a:srgbClr val="808080"/>
                </a:solidFill>
                <a:latin typeface="Arial"/>
                <a:cs typeface="Arial"/>
              </a:rPr>
              <a:t>By week 12, an impressive  80% of subjects were showing improvements in these same areas. (reference) 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600" dirty="0" smtClean="0">
              <a:solidFill>
                <a:srgbClr val="808080"/>
              </a:solidFill>
              <a:latin typeface="Arial"/>
              <a:cs typeface="Arial"/>
            </a:endParaRP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="" xmlns:p14="http://schemas.microsoft.com/office/powerpoint/2010/main" val="429890052"/>
              </p:ext>
            </p:extLst>
          </p:nvPr>
        </p:nvGraphicFramePr>
        <p:xfrm>
          <a:off x="3810000" y="1981200"/>
          <a:ext cx="5410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1676400"/>
            <a:ext cx="579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Self Perception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9736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Percent Improvement Over Baseline</vt:lpstr>
      <vt:lpstr>Percent of Subjects</vt:lpstr>
    </vt:vector>
  </TitlesOfParts>
  <Company>Nu Skin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Improvement Over Baseline</dc:title>
  <dc:creator>Mario Wilcock</dc:creator>
  <cp:lastModifiedBy>jtevelde</cp:lastModifiedBy>
  <cp:revision>5</cp:revision>
  <dcterms:created xsi:type="dcterms:W3CDTF">2012-10-01T22:42:28Z</dcterms:created>
  <dcterms:modified xsi:type="dcterms:W3CDTF">2012-10-11T02:47:03Z</dcterms:modified>
</cp:coreProperties>
</file>